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SzPct val="100000"/>
              <a:defRPr sz="3000"/>
            </a:lvl1pPr>
            <a:lvl2pPr lvl="1">
              <a:spcBef>
                <a:spcPts val="480"/>
              </a:spcBef>
              <a:buSzPct val="100000"/>
              <a:defRPr sz="2400"/>
            </a:lvl2pPr>
            <a:lvl3pPr lvl="2">
              <a:spcBef>
                <a:spcPts val="480"/>
              </a:spcBef>
              <a:buSzPct val="100000"/>
              <a:defRPr sz="2400"/>
            </a:lvl3pPr>
            <a:lvl4pPr lvl="3">
              <a:spcBef>
                <a:spcPts val="360"/>
              </a:spcBef>
              <a:buSzPct val="100000"/>
              <a:defRPr sz="1800"/>
            </a:lvl4pPr>
            <a:lvl5pPr lvl="4">
              <a:spcBef>
                <a:spcPts val="360"/>
              </a:spcBef>
              <a:buSzPct val="100000"/>
              <a:defRPr sz="1800"/>
            </a:lvl5pPr>
            <a:lvl6pPr lvl="5">
              <a:spcBef>
                <a:spcPts val="360"/>
              </a:spcBef>
              <a:buSzPct val="100000"/>
              <a:defRPr sz="1800"/>
            </a:lvl6pPr>
            <a:lvl7pPr lvl="6">
              <a:spcBef>
                <a:spcPts val="360"/>
              </a:spcBef>
              <a:buSzPct val="100000"/>
              <a:defRPr sz="1800"/>
            </a:lvl7pPr>
            <a:lvl8pPr lvl="7">
              <a:spcBef>
                <a:spcPts val="360"/>
              </a:spcBef>
              <a:buSzPct val="100000"/>
              <a:defRPr sz="1800"/>
            </a:lvl8pPr>
            <a:lvl9pPr lvl="8"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" type="subTitle"/>
          </p:nvPr>
        </p:nvSpPr>
        <p:spPr>
          <a:xfrm>
            <a:off x="685800" y="2078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Clase 4</a:t>
            </a: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685800" y="9737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/>
              <a:t>Teorías de la Opinión Pública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7676700" y="1497900"/>
            <a:ext cx="1476000" cy="115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subTitle"/>
          </p:nvPr>
        </p:nvSpPr>
        <p:spPr>
          <a:xfrm>
            <a:off x="685800" y="1620844"/>
            <a:ext cx="7772400" cy="218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suponen un importante número de personas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no necesitan estar en proximidad física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se vinculan a través de los medios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racionalidad aunque (irracionalidad ej. haters)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vinculado a creencias actuales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su organización es espontánea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comparten intereses semejantes</a:t>
            </a:r>
          </a:p>
        </p:txBody>
      </p:sp>
      <p:sp>
        <p:nvSpPr>
          <p:cNvPr id="93" name="Shape 93"/>
          <p:cNvSpPr txBox="1"/>
          <p:nvPr>
            <p:ph type="ctrTitle"/>
          </p:nvPr>
        </p:nvSpPr>
        <p:spPr>
          <a:xfrm>
            <a:off x="685800" y="3641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Público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subTitle"/>
          </p:nvPr>
        </p:nvSpPr>
        <p:spPr>
          <a:xfrm>
            <a:off x="685800" y="1620844"/>
            <a:ext cx="7772400" cy="218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público general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público votante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público atento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público activo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Un continuum de la masa al público *Price 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El nivel de conciencia, organización y movilización a la acción del individuo y de un grupo de personas. </a:t>
            </a:r>
          </a:p>
        </p:txBody>
      </p:sp>
      <p:sp>
        <p:nvSpPr>
          <p:cNvPr id="99" name="Shape 99"/>
          <p:cNvSpPr txBox="1"/>
          <p:nvPr>
            <p:ph type="ctrTitle"/>
          </p:nvPr>
        </p:nvSpPr>
        <p:spPr>
          <a:xfrm>
            <a:off x="685800" y="3641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Público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x="685800" y="10499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Fenómenos Colectivos de OP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685800" y="23066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 forma en la que “el pueblo” ejerce presión sobre sus gobernantes.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subTitle"/>
          </p:nvPr>
        </p:nvSpPr>
        <p:spPr>
          <a:xfrm>
            <a:off x="685800" y="1620844"/>
            <a:ext cx="7772400" cy="218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Individuos anónimos 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Con muy pocas interacciones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heterogéneo en sus demográficos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dispersa y desorganizada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Su unidad no se mantiene en el tiempo, tan pronto cambias las condiciones se desintegra. </a:t>
            </a:r>
          </a:p>
        </p:txBody>
      </p:sp>
      <p:sp>
        <p:nvSpPr>
          <p:cNvPr id="48" name="Shape 48"/>
          <p:cNvSpPr txBox="1"/>
          <p:nvPr>
            <p:ph type="ctrTitle"/>
          </p:nvPr>
        </p:nvSpPr>
        <p:spPr>
          <a:xfrm>
            <a:off x="685800" y="3641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Masa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subTitle"/>
          </p:nvPr>
        </p:nvSpPr>
        <p:spPr>
          <a:xfrm>
            <a:off x="685800" y="1620844"/>
            <a:ext cx="7772400" cy="218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2400"/>
              <a:t>El hombre masa de John Dos Santos, inmigración, la vida del averaje, uno como cualquiera.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 La disolución del individuo que da paso al hombre común, homogéneo en sus gustos. </a:t>
            </a:r>
          </a:p>
        </p:txBody>
      </p:sp>
      <p:sp>
        <p:nvSpPr>
          <p:cNvPr id="54" name="Shape 54"/>
          <p:cNvSpPr txBox="1"/>
          <p:nvPr>
            <p:ph type="ctrTitle"/>
          </p:nvPr>
        </p:nvSpPr>
        <p:spPr>
          <a:xfrm>
            <a:off x="685800" y="3641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Masa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1620844"/>
            <a:ext cx="7772400" cy="218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2400"/>
              <a:t>No todas las masas son iguales.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Pero en general, imaginemos personas poco desvinculadas poco interesadas en lo que ocurre a su alrededor, sino en cómo evadir la realidad y usar el tiempo libre. </a:t>
            </a:r>
          </a:p>
        </p:txBody>
      </p:sp>
      <p:sp>
        <p:nvSpPr>
          <p:cNvPr id="60" name="Shape 60"/>
          <p:cNvSpPr txBox="1"/>
          <p:nvPr>
            <p:ph type="ctrTitle"/>
          </p:nvPr>
        </p:nvSpPr>
        <p:spPr>
          <a:xfrm>
            <a:off x="657875" y="3641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Masa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subTitle"/>
          </p:nvPr>
        </p:nvSpPr>
        <p:spPr>
          <a:xfrm>
            <a:off x="685800" y="2078044"/>
            <a:ext cx="7772400" cy="218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Anonimato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 Emocionalidad y Contagio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Pérdida de la Identidad Personal </a:t>
            </a:r>
          </a:p>
        </p:txBody>
      </p:sp>
      <p:sp>
        <p:nvSpPr>
          <p:cNvPr id="66" name="Shape 66"/>
          <p:cNvSpPr txBox="1"/>
          <p:nvPr>
            <p:ph type="ctrTitle"/>
          </p:nvPr>
        </p:nvSpPr>
        <p:spPr>
          <a:xfrm>
            <a:off x="685800" y="821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Multitud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7653600" y="4592150"/>
            <a:ext cx="1426800" cy="43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Según Le Bon*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subTitle"/>
          </p:nvPr>
        </p:nvSpPr>
        <p:spPr>
          <a:xfrm>
            <a:off x="685800" y="1620844"/>
            <a:ext cx="7772400" cy="218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Interacción directa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Objeto de atención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Las multitudes son caóticas, inestables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Ejm: Concierto, marchas. </a:t>
            </a:r>
          </a:p>
        </p:txBody>
      </p:sp>
      <p:sp>
        <p:nvSpPr>
          <p:cNvPr id="73" name="Shape 73"/>
          <p:cNvSpPr txBox="1"/>
          <p:nvPr>
            <p:ph type="ctrTitle"/>
          </p:nvPr>
        </p:nvSpPr>
        <p:spPr>
          <a:xfrm>
            <a:off x="685800" y="3641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Multitud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7653600" y="4592150"/>
            <a:ext cx="1426800" cy="43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Según Sorokin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subTitle"/>
          </p:nvPr>
        </p:nvSpPr>
        <p:spPr>
          <a:xfrm>
            <a:off x="685800" y="1620844"/>
            <a:ext cx="7772400" cy="218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1800"/>
              <a:t>“Movilización basada en una creencia que define la acción social”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 algn="l">
              <a:spcBef>
                <a:spcPts val="0"/>
              </a:spcBef>
              <a:buNone/>
            </a:pPr>
            <a:r>
              <a:rPr lang="en" sz="1800"/>
              <a:t>Regresión a un estado animal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1800"/>
              <a:t>acción concreta con un foco de atención</a:t>
            </a:r>
          </a:p>
          <a:p>
            <a:pPr lvl="0" rtl="0" algn="l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sz="1800"/>
          </a:p>
          <a:p>
            <a:pPr lvl="0" rtl="0" algn="l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Debe haber la comunicación de la creencia que movilice a las personas a actuar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b="1" sz="1800"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b="1" sz="1800"/>
          </a:p>
          <a:p>
            <a:pPr lvl="0" rtl="0" algn="l">
              <a:spcBef>
                <a:spcPts val="0"/>
              </a:spcBef>
              <a:buNone/>
            </a:pPr>
            <a:r>
              <a:rPr b="1" lang="en" sz="1800"/>
              <a:t>Rigovatti</a:t>
            </a:r>
            <a:r>
              <a:rPr lang="en" sz="1800"/>
              <a:t> una de las formas de expresión de la opinión manifiesta. </a:t>
            </a: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x="685800" y="3641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Multitud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7141150" y="3476500"/>
            <a:ext cx="1426800" cy="43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Según Smelser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subTitle"/>
          </p:nvPr>
        </p:nvSpPr>
        <p:spPr>
          <a:xfrm>
            <a:off x="685800" y="1620844"/>
            <a:ext cx="7772400" cy="218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1800"/>
              <a:t>Habermas “Público vs Lo Público” espacio vs temáticas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1800"/>
              <a:t>relevancia y accesibilidad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 algn="l">
              <a:spcBef>
                <a:spcPts val="0"/>
              </a:spcBef>
              <a:buNone/>
            </a:pPr>
            <a:r>
              <a:rPr lang="en" sz="1800"/>
              <a:t>Young “No un sólo ámbito de público” varía en función del interés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 algn="l">
              <a:spcBef>
                <a:spcPts val="0"/>
              </a:spcBef>
              <a:buNone/>
            </a:pPr>
            <a:r>
              <a:rPr lang="en" sz="1800"/>
              <a:t>Blummer: personas que se preocupan sobre un tema, que tienen distintas opiniones sobre la solución y debaten.</a:t>
            </a:r>
          </a:p>
        </p:txBody>
      </p:sp>
      <p:sp>
        <p:nvSpPr>
          <p:cNvPr id="87" name="Shape 87"/>
          <p:cNvSpPr txBox="1"/>
          <p:nvPr>
            <p:ph type="ctrTitle"/>
          </p:nvPr>
        </p:nvSpPr>
        <p:spPr>
          <a:xfrm>
            <a:off x="685800" y="3641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Público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